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58" r:id="rId3"/>
    <p:sldId id="259" r:id="rId4"/>
    <p:sldId id="307" r:id="rId5"/>
    <p:sldId id="261" r:id="rId6"/>
    <p:sldId id="308" r:id="rId7"/>
    <p:sldId id="310" r:id="rId8"/>
    <p:sldId id="311" r:id="rId9"/>
    <p:sldId id="313" r:id="rId10"/>
    <p:sldId id="312" r:id="rId11"/>
    <p:sldId id="314" r:id="rId12"/>
    <p:sldId id="315" r:id="rId13"/>
    <p:sldId id="316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96" autoAdjust="0"/>
    <p:restoredTop sz="94660"/>
  </p:normalViewPr>
  <p:slideViewPr>
    <p:cSldViewPr>
      <p:cViewPr varScale="1">
        <p:scale>
          <a:sx n="96" d="100"/>
          <a:sy n="96" d="100"/>
        </p:scale>
        <p:origin x="72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7.wmf"/><Relationship Id="rId7" Type="http://schemas.openxmlformats.org/officeDocument/2006/relationships/image" Target="../media/image13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9.wmf"/><Relationship Id="rId7" Type="http://schemas.openxmlformats.org/officeDocument/2006/relationships/image" Target="../media/image19.wmf"/><Relationship Id="rId2" Type="http://schemas.openxmlformats.org/officeDocument/2006/relationships/image" Target="../media/image8.wmf"/><Relationship Id="rId1" Type="http://schemas.openxmlformats.org/officeDocument/2006/relationships/image" Target="../media/image5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11" Type="http://schemas.openxmlformats.org/officeDocument/2006/relationships/image" Target="../media/image34.wmf"/><Relationship Id="rId5" Type="http://schemas.openxmlformats.org/officeDocument/2006/relationships/image" Target="../media/image28.wmf"/><Relationship Id="rId10" Type="http://schemas.openxmlformats.org/officeDocument/2006/relationships/image" Target="../media/image33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8.wmf"/><Relationship Id="rId5" Type="http://schemas.openxmlformats.org/officeDocument/2006/relationships/image" Target="../media/image42.wmf"/><Relationship Id="rId10" Type="http://schemas.openxmlformats.org/officeDocument/2006/relationships/image" Target="../media/image47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43971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76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7.png"/><Relationship Id="rId5" Type="http://schemas.openxmlformats.org/officeDocument/2006/relationships/image" Target="../media/image24.wmf"/><Relationship Id="rId4" Type="http://schemas.openxmlformats.org/officeDocument/2006/relationships/oleObject" Target="../embeddings/oleObject4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51.bin"/><Relationship Id="rId3" Type="http://schemas.openxmlformats.org/officeDocument/2006/relationships/image" Target="../media/image2.png"/><Relationship Id="rId21" Type="http://schemas.openxmlformats.org/officeDocument/2006/relationships/image" Target="../media/image46.wmf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48.bin"/><Relationship Id="rId17" Type="http://schemas.openxmlformats.org/officeDocument/2006/relationships/image" Target="../media/image44.wmf"/><Relationship Id="rId25" Type="http://schemas.openxmlformats.org/officeDocument/2006/relationships/image" Target="../media/image48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0.bin"/><Relationship Id="rId20" Type="http://schemas.openxmlformats.org/officeDocument/2006/relationships/oleObject" Target="../embeddings/oleObject52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54.bin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23" Type="http://schemas.openxmlformats.org/officeDocument/2006/relationships/image" Target="../media/image47.wmf"/><Relationship Id="rId10" Type="http://schemas.openxmlformats.org/officeDocument/2006/relationships/oleObject" Target="../embeddings/oleObject47.bin"/><Relationship Id="rId19" Type="http://schemas.openxmlformats.org/officeDocument/2006/relationships/image" Target="../media/image45.wmf"/><Relationship Id="rId4" Type="http://schemas.openxmlformats.org/officeDocument/2006/relationships/oleObject" Target="../embeddings/oleObject44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49.bin"/><Relationship Id="rId22" Type="http://schemas.openxmlformats.org/officeDocument/2006/relationships/oleObject" Target="../embeddings/oleObject5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0.png"/><Relationship Id="rId5" Type="http://schemas.openxmlformats.org/officeDocument/2006/relationships/image" Target="../media/image49.wmf"/><Relationship Id="rId4" Type="http://schemas.openxmlformats.org/officeDocument/2006/relationships/oleObject" Target="../embeddings/oleObject5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1.png"/><Relationship Id="rId5" Type="http://schemas.openxmlformats.org/officeDocument/2006/relationships/image" Target="../media/image49.wmf"/><Relationship Id="rId4" Type="http://schemas.openxmlformats.org/officeDocument/2006/relationships/oleObject" Target="../embeddings/oleObject5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image" Target="../media/image5.png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9.wmf"/><Relationship Id="rId3" Type="http://schemas.openxmlformats.org/officeDocument/2006/relationships/image" Target="../media/image2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17.bin"/><Relationship Id="rId3" Type="http://schemas.openxmlformats.org/officeDocument/2006/relationships/image" Target="../media/image2.png"/><Relationship Id="rId21" Type="http://schemas.openxmlformats.org/officeDocument/2006/relationships/image" Target="../media/image15.wmf"/><Relationship Id="rId7" Type="http://schemas.openxmlformats.org/officeDocument/2006/relationships/image" Target="../media/image6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0.wmf"/><Relationship Id="rId5" Type="http://schemas.openxmlformats.org/officeDocument/2006/relationships/image" Target="../media/image5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26.bin"/><Relationship Id="rId3" Type="http://schemas.openxmlformats.org/officeDocument/2006/relationships/image" Target="../media/image2.png"/><Relationship Id="rId21" Type="http://schemas.openxmlformats.org/officeDocument/2006/relationships/image" Target="../media/image21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29.bin"/><Relationship Id="rId5" Type="http://schemas.openxmlformats.org/officeDocument/2006/relationships/image" Target="../media/image5.wmf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37.bin"/><Relationship Id="rId26" Type="http://schemas.openxmlformats.org/officeDocument/2006/relationships/oleObject" Target="../embeddings/oleObject41.bin"/><Relationship Id="rId3" Type="http://schemas.openxmlformats.org/officeDocument/2006/relationships/image" Target="../media/image2.png"/><Relationship Id="rId21" Type="http://schemas.openxmlformats.org/officeDocument/2006/relationships/image" Target="../media/image32.w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27.wmf"/><Relationship Id="rId24" Type="http://schemas.openxmlformats.org/officeDocument/2006/relationships/oleObject" Target="../embeddings/oleObject40.bin"/><Relationship Id="rId5" Type="http://schemas.openxmlformats.org/officeDocument/2006/relationships/image" Target="../media/image24.wmf"/><Relationship Id="rId15" Type="http://schemas.openxmlformats.org/officeDocument/2006/relationships/image" Target="../media/image29.wmf"/><Relationship Id="rId23" Type="http://schemas.openxmlformats.org/officeDocument/2006/relationships/image" Target="../media/image33.wmf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31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35.bin"/><Relationship Id="rId22" Type="http://schemas.openxmlformats.org/officeDocument/2006/relationships/oleObject" Target="../embeddings/oleObject39.bin"/><Relationship Id="rId27" Type="http://schemas.openxmlformats.org/officeDocument/2006/relationships/image" Target="../media/image3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6.png"/><Relationship Id="rId5" Type="http://schemas.openxmlformats.org/officeDocument/2006/relationships/image" Target="../media/image24.wmf"/><Relationship Id="rId4" Type="http://schemas.openxmlformats.org/officeDocument/2006/relationships/oleObject" Target="../embeddings/oleObject4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97819"/>
            <a:ext cx="8305800" cy="1102519"/>
          </a:xfrm>
        </p:spPr>
        <p:txBody>
          <a:bodyPr>
            <a:normAutofit/>
          </a:bodyPr>
          <a:lstStyle/>
          <a:p>
            <a:r>
              <a:rPr lang="en-US" dirty="0"/>
              <a:t>Exponential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6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b="1" dirty="0"/>
              <a:t>Draw the graph of the following function.</a:t>
            </a: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36"/>
          <p:cNvGrpSpPr/>
          <p:nvPr/>
        </p:nvGrpSpPr>
        <p:grpSpPr>
          <a:xfrm>
            <a:off x="228600" y="781050"/>
            <a:ext cx="5499100" cy="919370"/>
            <a:chOff x="228600" y="781050"/>
            <a:chExt cx="5499100" cy="919370"/>
          </a:xfrm>
        </p:grpSpPr>
        <p:sp>
          <p:nvSpPr>
            <p:cNvPr id="34" name="TextBox 33"/>
            <p:cNvSpPr txBox="1"/>
            <p:nvPr/>
          </p:nvSpPr>
          <p:spPr>
            <a:xfrm>
              <a:off x="228600" y="1043285"/>
              <a:ext cx="4953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5. Graph the exponential function</a:t>
              </a:r>
            </a:p>
          </p:txBody>
        </p:sp>
        <p:graphicFrame>
          <p:nvGraphicFramePr>
            <p:cNvPr id="66584" name="Object 24"/>
            <p:cNvGraphicFramePr>
              <a:graphicFrameLocks noChangeAspect="1"/>
            </p:cNvGraphicFramePr>
            <p:nvPr/>
          </p:nvGraphicFramePr>
          <p:xfrm>
            <a:off x="4584700" y="781050"/>
            <a:ext cx="1143000" cy="9193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89" name="Equation" r:id="rId4" imgW="583920" imgH="469800" progId="Equation.DSMT4">
                    <p:embed/>
                  </p:oleObj>
                </mc:Choice>
                <mc:Fallback>
                  <p:oleObj name="Equation" r:id="rId4" imgW="583920" imgH="469800" progId="Equation.DSMT4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84700" y="781050"/>
                          <a:ext cx="1143000" cy="9193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7599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0600" y="1657350"/>
            <a:ext cx="43624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b="1" dirty="0"/>
              <a:t>Draw the graph of the following function.</a:t>
            </a: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304800" y="2137092"/>
          <a:ext cx="8153398" cy="1730058"/>
        </p:xfrm>
        <a:graphic>
          <a:graphicData uri="http://schemas.openxmlformats.org/drawingml/2006/table">
            <a:tbl>
              <a:tblPr/>
              <a:tblGrid>
                <a:gridCol w="400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84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-2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-1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" name="Group 36"/>
          <p:cNvGrpSpPr/>
          <p:nvPr/>
        </p:nvGrpSpPr>
        <p:grpSpPr>
          <a:xfrm>
            <a:off x="228600" y="1016000"/>
            <a:ext cx="5424488" cy="488950"/>
            <a:chOff x="228600" y="1016000"/>
            <a:chExt cx="5424488" cy="488950"/>
          </a:xfrm>
        </p:grpSpPr>
        <p:sp>
          <p:nvSpPr>
            <p:cNvPr id="34" name="TextBox 33"/>
            <p:cNvSpPr txBox="1"/>
            <p:nvPr/>
          </p:nvSpPr>
          <p:spPr>
            <a:xfrm>
              <a:off x="228600" y="1043285"/>
              <a:ext cx="4953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6. Graph the exponential function</a:t>
              </a:r>
            </a:p>
          </p:txBody>
        </p:sp>
        <p:graphicFrame>
          <p:nvGraphicFramePr>
            <p:cNvPr id="66584" name="Object 24"/>
            <p:cNvGraphicFramePr>
              <a:graphicFrameLocks noChangeAspect="1"/>
            </p:cNvGraphicFramePr>
            <p:nvPr/>
          </p:nvGraphicFramePr>
          <p:xfrm>
            <a:off x="4659313" y="1016000"/>
            <a:ext cx="993775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680" name="Equation" r:id="rId4" imgW="507960" imgH="228600" progId="Equation.DSMT4">
                    <p:embed/>
                  </p:oleObj>
                </mc:Choice>
                <mc:Fallback>
                  <p:oleObj name="Equation" r:id="rId4" imgW="507960" imgH="228600" progId="Equation.DSMT4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9313" y="1016000"/>
                          <a:ext cx="993775" cy="447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9646" name="Object 14"/>
          <p:cNvGraphicFramePr>
            <a:graphicFrameLocks noChangeAspect="1"/>
          </p:cNvGraphicFramePr>
          <p:nvPr/>
        </p:nvGraphicFramePr>
        <p:xfrm>
          <a:off x="914400" y="2647950"/>
          <a:ext cx="12430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1" name="Equation" r:id="rId6" imgW="622080" imgH="228600" progId="Equation.DSMT4">
                  <p:embed/>
                </p:oleObj>
              </mc:Choice>
              <mc:Fallback>
                <p:oleObj name="Equation" r:id="rId6" imgW="622080" imgH="2286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647950"/>
                        <a:ext cx="124301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7" name="Object 15"/>
          <p:cNvGraphicFramePr>
            <a:graphicFrameLocks noChangeAspect="1"/>
          </p:cNvGraphicFramePr>
          <p:nvPr/>
        </p:nvGraphicFramePr>
        <p:xfrm>
          <a:off x="1143000" y="3121025"/>
          <a:ext cx="80803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2" name="Equation" r:id="rId8" imgW="393480" imgH="177480" progId="Equation.DSMT4">
                  <p:embed/>
                </p:oleObj>
              </mc:Choice>
              <mc:Fallback>
                <p:oleObj name="Equation" r:id="rId8" imgW="393480" imgH="1774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121025"/>
                        <a:ext cx="808038" cy="3651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8" name="Object 16"/>
          <p:cNvGraphicFramePr>
            <a:graphicFrameLocks noChangeAspect="1"/>
          </p:cNvGraphicFramePr>
          <p:nvPr/>
        </p:nvGraphicFramePr>
        <p:xfrm>
          <a:off x="2438400" y="2660650"/>
          <a:ext cx="121602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3" name="Equation" r:id="rId10" imgW="609480" imgH="228600" progId="Equation.DSMT4">
                  <p:embed/>
                </p:oleObj>
              </mc:Choice>
              <mc:Fallback>
                <p:oleObj name="Equation" r:id="rId10" imgW="609480" imgH="22860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660650"/>
                        <a:ext cx="1216025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9" name="Object 17"/>
          <p:cNvGraphicFramePr>
            <a:graphicFrameLocks noChangeAspect="1"/>
          </p:cNvGraphicFramePr>
          <p:nvPr/>
        </p:nvGraphicFramePr>
        <p:xfrm>
          <a:off x="2667000" y="3130550"/>
          <a:ext cx="4746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4" name="Equation" r:id="rId12" imgW="215640" imgH="164880" progId="Equation.DSMT4">
                  <p:embed/>
                </p:oleObj>
              </mc:Choice>
              <mc:Fallback>
                <p:oleObj name="Equation" r:id="rId12" imgW="215640" imgH="16488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130550"/>
                        <a:ext cx="474663" cy="3619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1" name="Object 19"/>
          <p:cNvGraphicFramePr>
            <a:graphicFrameLocks noChangeAspect="1"/>
          </p:cNvGraphicFramePr>
          <p:nvPr/>
        </p:nvGraphicFramePr>
        <p:xfrm>
          <a:off x="4051300" y="2673350"/>
          <a:ext cx="1143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5" name="Equation" r:id="rId14" imgW="571320" imgH="228600" progId="Equation.DSMT4">
                  <p:embed/>
                </p:oleObj>
              </mc:Choice>
              <mc:Fallback>
                <p:oleObj name="Equation" r:id="rId14" imgW="571320" imgH="22860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1300" y="2673350"/>
                        <a:ext cx="1143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2" name="Object 20"/>
          <p:cNvGraphicFramePr>
            <a:graphicFrameLocks noChangeAspect="1"/>
          </p:cNvGraphicFramePr>
          <p:nvPr/>
        </p:nvGraphicFramePr>
        <p:xfrm>
          <a:off x="4267200" y="3143250"/>
          <a:ext cx="5334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6" name="Equation" r:id="rId16" imgW="241200" imgH="164880" progId="Equation.DSMT4">
                  <p:embed/>
                </p:oleObj>
              </mc:Choice>
              <mc:Fallback>
                <p:oleObj name="Equation" r:id="rId16" imgW="241200" imgH="164880" progId="Equation.DSMT4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143250"/>
                        <a:ext cx="533400" cy="3651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4" name="Object 22"/>
          <p:cNvGraphicFramePr>
            <a:graphicFrameLocks noChangeAspect="1"/>
          </p:cNvGraphicFramePr>
          <p:nvPr/>
        </p:nvGraphicFramePr>
        <p:xfrm>
          <a:off x="5549900" y="2673350"/>
          <a:ext cx="1117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7" name="Equation" r:id="rId18" imgW="558720" imgH="228600" progId="Equation.DSMT4">
                  <p:embed/>
                </p:oleObj>
              </mc:Choice>
              <mc:Fallback>
                <p:oleObj name="Equation" r:id="rId18" imgW="558720" imgH="228600" progId="Equation.DSMT4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900" y="2673350"/>
                        <a:ext cx="11176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5" name="Object 23"/>
          <p:cNvGraphicFramePr>
            <a:graphicFrameLocks noChangeAspect="1"/>
          </p:cNvGraphicFramePr>
          <p:nvPr/>
        </p:nvGraphicFramePr>
        <p:xfrm>
          <a:off x="5791200" y="3143250"/>
          <a:ext cx="5334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8" name="Equation" r:id="rId20" imgW="241200" imgH="164880" progId="Equation.DSMT4">
                  <p:embed/>
                </p:oleObj>
              </mc:Choice>
              <mc:Fallback>
                <p:oleObj name="Equation" r:id="rId20" imgW="241200" imgH="164880" progId="Equation.DSMT4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143250"/>
                        <a:ext cx="533400" cy="3651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6" name="Object 24"/>
          <p:cNvGraphicFramePr>
            <a:graphicFrameLocks noChangeAspect="1"/>
          </p:cNvGraphicFramePr>
          <p:nvPr/>
        </p:nvGraphicFramePr>
        <p:xfrm>
          <a:off x="7099300" y="2673350"/>
          <a:ext cx="1143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9" name="Equation" r:id="rId22" imgW="571320" imgH="228600" progId="Equation.DSMT4">
                  <p:embed/>
                </p:oleObj>
              </mc:Choice>
              <mc:Fallback>
                <p:oleObj name="Equation" r:id="rId22" imgW="571320" imgH="228600" progId="Equation.DSMT4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9300" y="2673350"/>
                        <a:ext cx="1143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7" name="Object 25"/>
          <p:cNvGraphicFramePr>
            <a:graphicFrameLocks noChangeAspect="1"/>
          </p:cNvGraphicFramePr>
          <p:nvPr/>
        </p:nvGraphicFramePr>
        <p:xfrm>
          <a:off x="7391400" y="3143250"/>
          <a:ext cx="469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0" name="Equation" r:id="rId24" imgW="228600" imgH="177480" progId="Equation.DSMT4">
                  <p:embed/>
                </p:oleObj>
              </mc:Choice>
              <mc:Fallback>
                <p:oleObj name="Equation" r:id="rId24" imgW="228600" imgH="177480" progId="Equation.DSMT4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3143250"/>
                        <a:ext cx="469900" cy="3651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69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69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6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b="1" dirty="0"/>
              <a:t>Draw the graph of the following function.</a:t>
            </a: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36"/>
          <p:cNvGrpSpPr/>
          <p:nvPr/>
        </p:nvGrpSpPr>
        <p:grpSpPr>
          <a:xfrm>
            <a:off x="228600" y="1016000"/>
            <a:ext cx="5424488" cy="488950"/>
            <a:chOff x="228600" y="1016000"/>
            <a:chExt cx="5424488" cy="488950"/>
          </a:xfrm>
        </p:grpSpPr>
        <p:sp>
          <p:nvSpPr>
            <p:cNvPr id="34" name="TextBox 33"/>
            <p:cNvSpPr txBox="1"/>
            <p:nvPr/>
          </p:nvSpPr>
          <p:spPr>
            <a:xfrm>
              <a:off x="228600" y="1043285"/>
              <a:ext cx="4953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6. Graph the exponential function</a:t>
              </a:r>
            </a:p>
          </p:txBody>
        </p:sp>
        <p:graphicFrame>
          <p:nvGraphicFramePr>
            <p:cNvPr id="66584" name="Object 24"/>
            <p:cNvGraphicFramePr>
              <a:graphicFrameLocks noChangeAspect="1"/>
            </p:cNvGraphicFramePr>
            <p:nvPr/>
          </p:nvGraphicFramePr>
          <p:xfrm>
            <a:off x="4659313" y="1016000"/>
            <a:ext cx="993775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61" name="Equation" r:id="rId4" imgW="507960" imgH="228600" progId="Equation.DSMT4">
                    <p:embed/>
                  </p:oleObj>
                </mc:Choice>
                <mc:Fallback>
                  <p:oleObj name="Equation" r:id="rId4" imgW="507960" imgH="228600" progId="Equation.DSMT4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9313" y="1016000"/>
                          <a:ext cx="993775" cy="447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70669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1581150"/>
            <a:ext cx="43624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b="1" dirty="0"/>
              <a:t>Draw the graph of the following function.</a:t>
            </a: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36"/>
          <p:cNvGrpSpPr/>
          <p:nvPr/>
        </p:nvGrpSpPr>
        <p:grpSpPr>
          <a:xfrm>
            <a:off x="228600" y="1016000"/>
            <a:ext cx="5424488" cy="488950"/>
            <a:chOff x="228600" y="1016000"/>
            <a:chExt cx="5424488" cy="488950"/>
          </a:xfrm>
        </p:grpSpPr>
        <p:sp>
          <p:nvSpPr>
            <p:cNvPr id="34" name="TextBox 33"/>
            <p:cNvSpPr txBox="1"/>
            <p:nvPr/>
          </p:nvSpPr>
          <p:spPr>
            <a:xfrm>
              <a:off x="228600" y="1043285"/>
              <a:ext cx="4953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6. Graph the exponential function</a:t>
              </a:r>
            </a:p>
          </p:txBody>
        </p:sp>
        <p:graphicFrame>
          <p:nvGraphicFramePr>
            <p:cNvPr id="66584" name="Object 24"/>
            <p:cNvGraphicFramePr>
              <a:graphicFrameLocks noChangeAspect="1"/>
            </p:cNvGraphicFramePr>
            <p:nvPr/>
          </p:nvGraphicFramePr>
          <p:xfrm>
            <a:off x="4659313" y="1016000"/>
            <a:ext cx="993775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685" name="Equation" r:id="rId4" imgW="507960" imgH="228600" progId="Equation.DSMT4">
                    <p:embed/>
                  </p:oleObj>
                </mc:Choice>
                <mc:Fallback>
                  <p:oleObj name="Equation" r:id="rId4" imgW="507960" imgH="228600" progId="Equation.DSMT4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9313" y="1016000"/>
                          <a:ext cx="993775" cy="447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71693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97125" y="1657350"/>
            <a:ext cx="43624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8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algn="ctr">
              <a:buNone/>
            </a:pPr>
            <a:r>
              <a:rPr lang="en-US" sz="2400" dirty="0"/>
              <a:t>Illustrate the property and draw the graph of exponential function</a:t>
            </a:r>
          </a:p>
          <a:p>
            <a:pPr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Exponent</a:t>
            </a:r>
          </a:p>
          <a:p>
            <a:r>
              <a:rPr lang="en-US" sz="2400" dirty="0"/>
              <a:t>Domain</a:t>
            </a:r>
          </a:p>
          <a:p>
            <a:r>
              <a:rPr lang="en-US" sz="2400" dirty="0"/>
              <a:t>Range</a:t>
            </a:r>
          </a:p>
          <a:p>
            <a:r>
              <a:rPr lang="en-US" sz="2400" dirty="0"/>
              <a:t>Function</a:t>
            </a: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51435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Exponential Functions 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04800" y="1047750"/>
            <a:ext cx="8686800" cy="1754326"/>
            <a:chOff x="304800" y="1047750"/>
            <a:chExt cx="8686800" cy="1754326"/>
          </a:xfrm>
        </p:grpSpPr>
        <p:sp>
          <p:nvSpPr>
            <p:cNvPr id="14" name="TextBox 13"/>
            <p:cNvSpPr txBox="1"/>
            <p:nvPr/>
          </p:nvSpPr>
          <p:spPr>
            <a:xfrm>
              <a:off x="304800" y="1047750"/>
              <a:ext cx="86868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dirty="0"/>
                <a:t>An </a:t>
              </a:r>
              <a:r>
                <a:rPr lang="en-US" i="1" dirty="0"/>
                <a:t>exponential function     </a:t>
              </a:r>
              <a:r>
                <a:rPr lang="en-US" dirty="0"/>
                <a:t>  is defined by the equation                          where                          . The domain of          is the set of all real numbers and the range of       is the set of positive numbers.</a:t>
              </a:r>
            </a:p>
            <a:p>
              <a:pPr>
                <a:lnSpc>
                  <a:spcPct val="150000"/>
                </a:lnSpc>
              </a:pPr>
              <a:endParaRPr lang="en-US" dirty="0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1828800" y="1123950"/>
              <a:ext cx="6902450" cy="787400"/>
              <a:chOff x="1828800" y="1123950"/>
              <a:chExt cx="6902450" cy="787400"/>
            </a:xfrm>
          </p:grpSpPr>
          <p:graphicFrame>
            <p:nvGraphicFramePr>
              <p:cNvPr id="1068" name="Object 44"/>
              <p:cNvGraphicFramePr>
                <a:graphicFrameLocks noChangeAspect="1"/>
              </p:cNvGraphicFramePr>
              <p:nvPr/>
            </p:nvGraphicFramePr>
            <p:xfrm>
              <a:off x="2667000" y="1123950"/>
              <a:ext cx="304800" cy="406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81" name="Equation" r:id="rId5" imgW="152280" imgH="203040" progId="Equation.DSMT4">
                      <p:embed/>
                    </p:oleObj>
                  </mc:Choice>
                  <mc:Fallback>
                    <p:oleObj name="Equation" r:id="rId5" imgW="152280" imgH="203040" progId="Equation.DSMT4">
                      <p:embed/>
                      <p:pic>
                        <p:nvPicPr>
                          <p:cNvPr id="0" name="Picture 4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67000" y="1123950"/>
                            <a:ext cx="304800" cy="4064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70" name="Object 46"/>
              <p:cNvGraphicFramePr>
                <a:graphicFrameLocks noChangeAspect="1"/>
              </p:cNvGraphicFramePr>
              <p:nvPr/>
            </p:nvGraphicFramePr>
            <p:xfrm>
              <a:off x="7467600" y="1137343"/>
              <a:ext cx="1263650" cy="3676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82" name="Equation" r:id="rId7" imgW="698400" imgH="203040" progId="Equation.DSMT4">
                      <p:embed/>
                    </p:oleObj>
                  </mc:Choice>
                  <mc:Fallback>
                    <p:oleObj name="Equation" r:id="rId7" imgW="698400" imgH="203040" progId="Equation.DSMT4">
                      <p:embed/>
                      <p:pic>
                        <p:nvPicPr>
                          <p:cNvPr id="0" name="Picture 4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467600" y="1137343"/>
                            <a:ext cx="1263650" cy="36760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71" name="Object 47"/>
              <p:cNvGraphicFramePr>
                <a:graphicFrameLocks noChangeAspect="1"/>
              </p:cNvGraphicFramePr>
              <p:nvPr/>
            </p:nvGraphicFramePr>
            <p:xfrm>
              <a:off x="1828800" y="1504950"/>
              <a:ext cx="304800" cy="406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83" name="Equation" r:id="rId9" imgW="152280" imgH="203040" progId="Equation.DSMT4">
                      <p:embed/>
                    </p:oleObj>
                  </mc:Choice>
                  <mc:Fallback>
                    <p:oleObj name="Equation" r:id="rId9" imgW="152280" imgH="203040" progId="Equation.DSMT4">
                      <p:embed/>
                      <p:pic>
                        <p:nvPicPr>
                          <p:cNvPr id="0" name="Picture 4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8800" y="1504950"/>
                            <a:ext cx="304800" cy="4064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72" name="Object 48"/>
              <p:cNvGraphicFramePr>
                <a:graphicFrameLocks noChangeAspect="1"/>
              </p:cNvGraphicFramePr>
              <p:nvPr/>
            </p:nvGraphicFramePr>
            <p:xfrm>
              <a:off x="6553200" y="1504950"/>
              <a:ext cx="304800" cy="406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84" name="Equation" r:id="rId10" imgW="152280" imgH="203040" progId="Equation.DSMT4">
                      <p:embed/>
                    </p:oleObj>
                  </mc:Choice>
                  <mc:Fallback>
                    <p:oleObj name="Equation" r:id="rId10" imgW="152280" imgH="203040" progId="Equation.DSMT4">
                      <p:embed/>
                      <p:pic>
                        <p:nvPicPr>
                          <p:cNvPr id="0" name="Picture 4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553200" y="1504950"/>
                            <a:ext cx="304800" cy="4064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470641" y="1123950"/>
                <a:ext cx="12915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/>
                        </a:rPr>
                        <m:t>𝑦</m:t>
                      </m:r>
                      <m:r>
                        <a:rPr lang="en-US" sz="2000" i="1" dirty="0" smtClean="0">
                          <a:latin typeface="Cambria Math"/>
                        </a:rPr>
                        <m:t> = (</m:t>
                      </m:r>
                      <m:r>
                        <a:rPr lang="en-US" sz="2000" i="1" dirty="0" smtClean="0">
                          <a:latin typeface="Cambria Math"/>
                        </a:rPr>
                        <m:t>𝑎</m:t>
                      </m:r>
                      <m:r>
                        <a:rPr lang="en-US" sz="2000" i="1" dirty="0" smtClean="0">
                          <a:latin typeface="Cambria Math"/>
                        </a:rPr>
                        <m:t>)ˣ</m:t>
                      </m:r>
                    </m:oMath>
                  </m:oMathPara>
                </a14:m>
                <a:endParaRPr lang="en-US" sz="2000" i="1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0641" y="1123950"/>
                <a:ext cx="1291572" cy="400110"/>
              </a:xfrm>
              <a:prstGeom prst="rect">
                <a:avLst/>
              </a:prstGeom>
              <a:blipFill rotWithShape="1">
                <a:blip r:embed="rId11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51435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Properties of the Exponential Function in the form of y = (a)ˣ 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4" name="Rectangle 10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04800" y="971550"/>
            <a:ext cx="8001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I. The domain of exponential function f is a set of all real numbers.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II. The range of a function is a set of all positive real numbers.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III. In the function y = (a)ˣ, if a &gt; 1, then the graph is continuously increasing. If 0 &gt; a&gt; 1, then the graph is continuously decreasing.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IV. The function of y = (a)ˣ, does not have a zero. The graph of y = (a)ˣ  does not intersect the x -axis.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V. The function y = (a)ˣ always contains the point (0, 1).</a:t>
            </a:r>
          </a:p>
          <a:p>
            <a:endParaRPr lang="en-US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80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b="1" dirty="0"/>
              <a:t>Find f(x) given the value of x below.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459" name="Object 27"/>
          <p:cNvGraphicFramePr>
            <a:graphicFrameLocks noChangeAspect="1"/>
          </p:cNvGraphicFramePr>
          <p:nvPr/>
        </p:nvGraphicFramePr>
        <p:xfrm>
          <a:off x="457200" y="971550"/>
          <a:ext cx="1333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5" name="Equation" r:id="rId4" imgW="533160" imgH="228600" progId="Equation.DSMT4">
                  <p:embed/>
                </p:oleObj>
              </mc:Choice>
              <mc:Fallback>
                <p:oleObj name="Equation" r:id="rId4" imgW="533160" imgH="228600" progId="Equation.DSMT4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971550"/>
                        <a:ext cx="1333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61" name="Object 29"/>
          <p:cNvGraphicFramePr>
            <a:graphicFrameLocks noChangeAspect="1"/>
          </p:cNvGraphicFramePr>
          <p:nvPr/>
        </p:nvGraphicFramePr>
        <p:xfrm>
          <a:off x="457200" y="1885950"/>
          <a:ext cx="1346200" cy="489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885950"/>
                        <a:ext cx="1346200" cy="4895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62" name="Object 30"/>
          <p:cNvGraphicFramePr>
            <a:graphicFrameLocks noChangeAspect="1"/>
          </p:cNvGraphicFramePr>
          <p:nvPr/>
        </p:nvGraphicFramePr>
        <p:xfrm>
          <a:off x="4572000" y="1873250"/>
          <a:ext cx="1238251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name="Equation" r:id="rId8" imgW="495000" imgH="203040" progId="Equation.DSMT4">
                  <p:embed/>
                </p:oleObj>
              </mc:Choice>
              <mc:Fallback>
                <p:oleObj name="Equation" r:id="rId8" imgW="495000" imgH="203040" progId="Equation.DSMT4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873250"/>
                        <a:ext cx="1238251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63" name="Object 31"/>
          <p:cNvGraphicFramePr>
            <a:graphicFrameLocks noChangeAspect="1"/>
          </p:cNvGraphicFramePr>
          <p:nvPr/>
        </p:nvGraphicFramePr>
        <p:xfrm>
          <a:off x="457200" y="3409950"/>
          <a:ext cx="1219200" cy="500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8" name="Equation" r:id="rId10" imgW="495000" imgH="203040" progId="Equation.DSMT4">
                  <p:embed/>
                </p:oleObj>
              </mc:Choice>
              <mc:Fallback>
                <p:oleObj name="Equation" r:id="rId10" imgW="495000" imgH="203040" progId="Equation.DSMT4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409950"/>
                        <a:ext cx="1219200" cy="5001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64" name="Object 32"/>
          <p:cNvGraphicFramePr>
            <a:graphicFrameLocks noChangeAspect="1"/>
          </p:cNvGraphicFramePr>
          <p:nvPr/>
        </p:nvGraphicFramePr>
        <p:xfrm>
          <a:off x="4600574" y="3448050"/>
          <a:ext cx="1114426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9" name="Equation" r:id="rId12" imgW="495000" imgH="203040" progId="Equation.DSMT4">
                  <p:embed/>
                </p:oleObj>
              </mc:Choice>
              <mc:Fallback>
                <p:oleObj name="Equation" r:id="rId12" imgW="495000" imgH="203040" progId="Equation.DSMT4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0574" y="3448050"/>
                        <a:ext cx="1114426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b="1" dirty="0"/>
              <a:t>Find f(x) given the value of x below.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459" name="Object 27"/>
          <p:cNvGraphicFramePr>
            <a:graphicFrameLocks noChangeAspect="1"/>
          </p:cNvGraphicFramePr>
          <p:nvPr/>
        </p:nvGraphicFramePr>
        <p:xfrm>
          <a:off x="457200" y="971550"/>
          <a:ext cx="12795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1" name="Equation" r:id="rId4" imgW="533160" imgH="228600" progId="Equation.DSMT4">
                  <p:embed/>
                </p:oleObj>
              </mc:Choice>
              <mc:Fallback>
                <p:oleObj name="Equation" r:id="rId4" imgW="533160" imgH="22860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971550"/>
                        <a:ext cx="127952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61" name="Object 29"/>
          <p:cNvGraphicFramePr>
            <a:graphicFrameLocks noChangeAspect="1"/>
          </p:cNvGraphicFramePr>
          <p:nvPr/>
        </p:nvGraphicFramePr>
        <p:xfrm>
          <a:off x="473075" y="1885950"/>
          <a:ext cx="15081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2"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075" y="1885950"/>
                        <a:ext cx="150812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62" name="Object 30"/>
          <p:cNvGraphicFramePr>
            <a:graphicFrameLocks noChangeAspect="1"/>
          </p:cNvGraphicFramePr>
          <p:nvPr/>
        </p:nvGraphicFramePr>
        <p:xfrm>
          <a:off x="4343400" y="1873250"/>
          <a:ext cx="13350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3" name="Equation" r:id="rId8" imgW="495000" imgH="203040" progId="Equation.DSMT4">
                  <p:embed/>
                </p:oleObj>
              </mc:Choice>
              <mc:Fallback>
                <p:oleObj name="Equation" r:id="rId8" imgW="495000" imgH="20304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873250"/>
                        <a:ext cx="133508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5" name="Object 7"/>
          <p:cNvGraphicFramePr>
            <a:graphicFrameLocks noChangeAspect="1"/>
          </p:cNvGraphicFramePr>
          <p:nvPr/>
        </p:nvGraphicFramePr>
        <p:xfrm>
          <a:off x="4360862" y="2457450"/>
          <a:ext cx="125253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4" name="Equation" r:id="rId10" imgW="520560" imgH="228600" progId="Equation.DSMT4">
                  <p:embed/>
                </p:oleObj>
              </mc:Choice>
              <mc:Fallback>
                <p:oleObj name="Equation" r:id="rId10" imgW="52056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0862" y="2457450"/>
                        <a:ext cx="1252538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6" name="Object 8"/>
          <p:cNvGraphicFramePr>
            <a:graphicFrameLocks noChangeAspect="1"/>
          </p:cNvGraphicFramePr>
          <p:nvPr/>
        </p:nvGraphicFramePr>
        <p:xfrm>
          <a:off x="4648200" y="3105150"/>
          <a:ext cx="5397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5" name="Equation" r:id="rId12" imgW="215640" imgH="164880" progId="Equation.DSMT4">
                  <p:embed/>
                </p:oleObj>
              </mc:Choice>
              <mc:Fallback>
                <p:oleObj name="Equation" r:id="rId12" imgW="215640" imgH="1648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3105150"/>
                        <a:ext cx="539750" cy="4111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9" name="Object 11"/>
          <p:cNvGraphicFramePr>
            <a:graphicFrameLocks noChangeAspect="1"/>
          </p:cNvGraphicFramePr>
          <p:nvPr/>
        </p:nvGraphicFramePr>
        <p:xfrm>
          <a:off x="457200" y="2508250"/>
          <a:ext cx="13716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6" name="Equation" r:id="rId14" imgW="571320" imgH="228600" progId="Equation.DSMT4">
                  <p:embed/>
                </p:oleObj>
              </mc:Choice>
              <mc:Fallback>
                <p:oleObj name="Equation" r:id="rId14" imgW="571320" imgH="2286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508250"/>
                        <a:ext cx="1371600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0" name="Object 12"/>
          <p:cNvGraphicFramePr>
            <a:graphicFrameLocks noChangeAspect="1"/>
          </p:cNvGraphicFramePr>
          <p:nvPr/>
        </p:nvGraphicFramePr>
        <p:xfrm>
          <a:off x="749300" y="3003550"/>
          <a:ext cx="1189038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7" name="Equation" r:id="rId16" imgW="507960" imgH="469800" progId="Equation.DSMT4">
                  <p:embed/>
                </p:oleObj>
              </mc:Choice>
              <mc:Fallback>
                <p:oleObj name="Equation" r:id="rId16" imgW="507960" imgH="4698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300" y="3003550"/>
                        <a:ext cx="1189038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1" name="Object 13"/>
          <p:cNvGraphicFramePr>
            <a:graphicFrameLocks noChangeAspect="1"/>
          </p:cNvGraphicFramePr>
          <p:nvPr/>
        </p:nvGraphicFramePr>
        <p:xfrm>
          <a:off x="787400" y="4095750"/>
          <a:ext cx="6572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8" name="Equation" r:id="rId18" imgW="291960" imgH="203040" progId="Equation.DSMT4">
                  <p:embed/>
                </p:oleObj>
              </mc:Choice>
              <mc:Fallback>
                <p:oleObj name="Equation" r:id="rId18" imgW="291960" imgH="2030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400" y="4095750"/>
                        <a:ext cx="6572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2" name="Object 14"/>
          <p:cNvGraphicFramePr>
            <a:graphicFrameLocks noChangeAspect="1"/>
          </p:cNvGraphicFramePr>
          <p:nvPr/>
        </p:nvGraphicFramePr>
        <p:xfrm>
          <a:off x="792162" y="4629150"/>
          <a:ext cx="7318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9" name="Equation" r:id="rId20" imgW="317160" imgH="177480" progId="Equation.DSMT4">
                  <p:embed/>
                </p:oleObj>
              </mc:Choice>
              <mc:Fallback>
                <p:oleObj name="Equation" r:id="rId20" imgW="317160" imgH="17748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162" y="4629150"/>
                        <a:ext cx="731838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b="1" dirty="0"/>
              <a:t>Find f(x) given the value of x below.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459" name="Object 27"/>
          <p:cNvGraphicFramePr>
            <a:graphicFrameLocks noChangeAspect="1"/>
          </p:cNvGraphicFramePr>
          <p:nvPr/>
        </p:nvGraphicFramePr>
        <p:xfrm>
          <a:off x="457200" y="971550"/>
          <a:ext cx="12795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79" name="Equation" r:id="rId4" imgW="533160" imgH="228600" progId="Equation.DSMT4">
                  <p:embed/>
                </p:oleObj>
              </mc:Choice>
              <mc:Fallback>
                <p:oleObj name="Equation" r:id="rId4" imgW="533160" imgH="22860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971550"/>
                        <a:ext cx="127952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7" name="Object 9"/>
          <p:cNvGraphicFramePr>
            <a:graphicFrameLocks noChangeAspect="1"/>
          </p:cNvGraphicFramePr>
          <p:nvPr/>
        </p:nvGraphicFramePr>
        <p:xfrm>
          <a:off x="457200" y="1581150"/>
          <a:ext cx="13350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0" name="Equation" r:id="rId6" imgW="495000" imgH="203040" progId="Equation.DSMT4">
                  <p:embed/>
                </p:oleObj>
              </mc:Choice>
              <mc:Fallback>
                <p:oleObj name="Equation" r:id="rId6" imgW="495000" imgH="2030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81150"/>
                        <a:ext cx="133508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8" name="Object 10"/>
          <p:cNvGraphicFramePr>
            <a:graphicFrameLocks noChangeAspect="1"/>
          </p:cNvGraphicFramePr>
          <p:nvPr/>
        </p:nvGraphicFramePr>
        <p:xfrm>
          <a:off x="4343400" y="1619250"/>
          <a:ext cx="13350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1" name="Equation" r:id="rId8" imgW="495000" imgH="203040" progId="Equation.DSMT4">
                  <p:embed/>
                </p:oleObj>
              </mc:Choice>
              <mc:Fallback>
                <p:oleObj name="Equation" r:id="rId8" imgW="495000" imgH="2030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619250"/>
                        <a:ext cx="133508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5" name="Object 17"/>
          <p:cNvGraphicFramePr>
            <a:graphicFrameLocks noChangeAspect="1"/>
          </p:cNvGraphicFramePr>
          <p:nvPr/>
        </p:nvGraphicFramePr>
        <p:xfrm>
          <a:off x="457200" y="2216150"/>
          <a:ext cx="12477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2" name="Equation" r:id="rId10" imgW="520560" imgH="228600" progId="Equation.DSMT4">
                  <p:embed/>
                </p:oleObj>
              </mc:Choice>
              <mc:Fallback>
                <p:oleObj name="Equation" r:id="rId10" imgW="520560" imgH="2286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216150"/>
                        <a:ext cx="124777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0" name="Object 14"/>
          <p:cNvGraphicFramePr>
            <a:graphicFrameLocks noChangeAspect="1"/>
          </p:cNvGraphicFramePr>
          <p:nvPr/>
        </p:nvGraphicFramePr>
        <p:xfrm>
          <a:off x="757237" y="2749550"/>
          <a:ext cx="76676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3" name="Equation" r:id="rId12" imgW="330120" imgH="393480" progId="Equation.DSMT4">
                  <p:embed/>
                </p:oleObj>
              </mc:Choice>
              <mc:Fallback>
                <p:oleObj name="Equation" r:id="rId12" imgW="330120" imgH="39348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7" y="2749550"/>
                        <a:ext cx="76676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1" name="Object 15"/>
          <p:cNvGraphicFramePr>
            <a:graphicFrameLocks noChangeAspect="1"/>
          </p:cNvGraphicFramePr>
          <p:nvPr/>
        </p:nvGraphicFramePr>
        <p:xfrm>
          <a:off x="752475" y="3587750"/>
          <a:ext cx="7969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4" name="Equation" r:id="rId14" imgW="342720" imgH="393480" progId="Equation.DSMT4">
                  <p:embed/>
                </p:oleObj>
              </mc:Choice>
              <mc:Fallback>
                <p:oleObj name="Equation" r:id="rId14" imgW="342720" imgH="3934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" y="3587750"/>
                        <a:ext cx="7969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2" name="Object 16"/>
          <p:cNvGraphicFramePr>
            <a:graphicFrameLocks noChangeAspect="1"/>
          </p:cNvGraphicFramePr>
          <p:nvPr/>
        </p:nvGraphicFramePr>
        <p:xfrm>
          <a:off x="711200" y="4548187"/>
          <a:ext cx="9969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5" name="Equation" r:id="rId16" imgW="431640" imgH="177480" progId="Equation.DSMT4">
                  <p:embed/>
                </p:oleObj>
              </mc:Choice>
              <mc:Fallback>
                <p:oleObj name="Equation" r:id="rId16" imgW="431640" imgH="17748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4548187"/>
                        <a:ext cx="996950" cy="4111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3" name="Object 17"/>
          <p:cNvGraphicFramePr>
            <a:graphicFrameLocks noChangeAspect="1"/>
          </p:cNvGraphicFramePr>
          <p:nvPr/>
        </p:nvGraphicFramePr>
        <p:xfrm>
          <a:off x="4343400" y="2228850"/>
          <a:ext cx="12477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6" name="Equation" r:id="rId18" imgW="520560" imgH="228600" progId="Equation.DSMT4">
                  <p:embed/>
                </p:oleObj>
              </mc:Choice>
              <mc:Fallback>
                <p:oleObj name="Equation" r:id="rId18" imgW="520560" imgH="22860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228850"/>
                        <a:ext cx="124777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4" name="Object 18"/>
          <p:cNvGraphicFramePr>
            <a:graphicFrameLocks noChangeAspect="1"/>
          </p:cNvGraphicFramePr>
          <p:nvPr/>
        </p:nvGraphicFramePr>
        <p:xfrm>
          <a:off x="4622800" y="2736850"/>
          <a:ext cx="76676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7" name="Equation" r:id="rId20" imgW="330120" imgH="393480" progId="Equation.DSMT4">
                  <p:embed/>
                </p:oleObj>
              </mc:Choice>
              <mc:Fallback>
                <p:oleObj name="Equation" r:id="rId20" imgW="330120" imgH="39348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2736850"/>
                        <a:ext cx="76676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5" name="Object 19"/>
          <p:cNvGraphicFramePr>
            <a:graphicFrameLocks noChangeAspect="1"/>
          </p:cNvGraphicFramePr>
          <p:nvPr/>
        </p:nvGraphicFramePr>
        <p:xfrm>
          <a:off x="4602162" y="3524250"/>
          <a:ext cx="97313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8" name="Equation" r:id="rId22" imgW="419040" imgH="393480" progId="Equation.DSMT4">
                  <p:embed/>
                </p:oleObj>
              </mc:Choice>
              <mc:Fallback>
                <p:oleObj name="Equation" r:id="rId22" imgW="419040" imgH="39348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2162" y="3524250"/>
                        <a:ext cx="973138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6" name="Object 20"/>
          <p:cNvGraphicFramePr>
            <a:graphicFrameLocks noChangeAspect="1"/>
          </p:cNvGraphicFramePr>
          <p:nvPr/>
        </p:nvGraphicFramePr>
        <p:xfrm>
          <a:off x="4591050" y="4451350"/>
          <a:ext cx="13525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9" name="Equation" r:id="rId24" imgW="583920" imgH="177480" progId="Equation.DSMT4">
                  <p:embed/>
                </p:oleObj>
              </mc:Choice>
              <mc:Fallback>
                <p:oleObj name="Equation" r:id="rId24" imgW="583920" imgH="177480" progId="Equation.DSMT4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1050" y="4451350"/>
                        <a:ext cx="1352550" cy="4111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b="1" dirty="0"/>
              <a:t>Draw the graph of the following function.</a:t>
            </a: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304800" y="2137092"/>
          <a:ext cx="8153398" cy="1730058"/>
        </p:xfrm>
        <a:graphic>
          <a:graphicData uri="http://schemas.openxmlformats.org/drawingml/2006/table">
            <a:tbl>
              <a:tblPr/>
              <a:tblGrid>
                <a:gridCol w="400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05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84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-2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-1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228600" y="781050"/>
            <a:ext cx="5499100" cy="919370"/>
            <a:chOff x="228600" y="781050"/>
            <a:chExt cx="5499100" cy="919370"/>
          </a:xfrm>
        </p:grpSpPr>
        <p:sp>
          <p:nvSpPr>
            <p:cNvPr id="34" name="TextBox 33"/>
            <p:cNvSpPr txBox="1"/>
            <p:nvPr/>
          </p:nvSpPr>
          <p:spPr>
            <a:xfrm>
              <a:off x="228600" y="1043285"/>
              <a:ext cx="4953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5. Graph the exponential function</a:t>
              </a:r>
            </a:p>
          </p:txBody>
        </p:sp>
        <p:graphicFrame>
          <p:nvGraphicFramePr>
            <p:cNvPr id="66584" name="Object 24"/>
            <p:cNvGraphicFramePr>
              <a:graphicFrameLocks noChangeAspect="1"/>
            </p:cNvGraphicFramePr>
            <p:nvPr/>
          </p:nvGraphicFramePr>
          <p:xfrm>
            <a:off x="4584700" y="781050"/>
            <a:ext cx="1143000" cy="9193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620" name="Equation" r:id="rId4" imgW="583920" imgH="469800" progId="Equation.DSMT4">
                    <p:embed/>
                  </p:oleObj>
                </mc:Choice>
                <mc:Fallback>
                  <p:oleObj name="Equation" r:id="rId4" imgW="583920" imgH="469800" progId="Equation.DSMT4">
                    <p:embed/>
                    <p:pic>
                      <p:nvPicPr>
                        <p:cNvPr id="0" name="Picture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84700" y="781050"/>
                          <a:ext cx="1143000" cy="9193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6585" name="Object 25"/>
          <p:cNvGraphicFramePr>
            <a:graphicFrameLocks noChangeAspect="1"/>
          </p:cNvGraphicFramePr>
          <p:nvPr/>
        </p:nvGraphicFramePr>
        <p:xfrm>
          <a:off x="838200" y="2571750"/>
          <a:ext cx="1371600" cy="398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1" name="Equation" r:id="rId6" imgW="787320" imgH="228600" progId="Equation.DSMT4">
                  <p:embed/>
                </p:oleObj>
              </mc:Choice>
              <mc:Fallback>
                <p:oleObj name="Equation" r:id="rId6" imgW="787320" imgH="228600" progId="Equation.DSMT4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571750"/>
                        <a:ext cx="1371600" cy="3982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86" name="Object 26"/>
          <p:cNvGraphicFramePr>
            <a:graphicFrameLocks noChangeAspect="1"/>
          </p:cNvGraphicFramePr>
          <p:nvPr/>
        </p:nvGraphicFramePr>
        <p:xfrm>
          <a:off x="1066800" y="2952750"/>
          <a:ext cx="527050" cy="343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2" name="Equation" r:id="rId8" imgW="291960" imgH="190440" progId="Equation.DSMT4">
                  <p:embed/>
                </p:oleObj>
              </mc:Choice>
              <mc:Fallback>
                <p:oleObj name="Equation" r:id="rId8" imgW="291960" imgH="190440" progId="Equation.DSMT4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952750"/>
                        <a:ext cx="527050" cy="3437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87" name="Object 27"/>
          <p:cNvGraphicFramePr>
            <a:graphicFrameLocks noChangeAspect="1"/>
          </p:cNvGraphicFramePr>
          <p:nvPr/>
        </p:nvGraphicFramePr>
        <p:xfrm>
          <a:off x="1066800" y="3403600"/>
          <a:ext cx="45475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3" name="Equation" r:id="rId10" imgW="241200" imgH="164880" progId="Equation.DSMT4">
                  <p:embed/>
                </p:oleObj>
              </mc:Choice>
              <mc:Fallback>
                <p:oleObj name="Equation" r:id="rId10" imgW="241200" imgH="164880" progId="Equation.DSMT4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403600"/>
                        <a:ext cx="454758" cy="3111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88" name="Object 28"/>
          <p:cNvGraphicFramePr>
            <a:graphicFrameLocks noChangeAspect="1"/>
          </p:cNvGraphicFramePr>
          <p:nvPr/>
        </p:nvGraphicFramePr>
        <p:xfrm>
          <a:off x="2362200" y="2571750"/>
          <a:ext cx="129116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4" name="Equation" r:id="rId12" imgW="774360" imgH="228600" progId="Equation.DSMT4">
                  <p:embed/>
                </p:oleObj>
              </mc:Choice>
              <mc:Fallback>
                <p:oleObj name="Equation" r:id="rId12" imgW="774360" imgH="228600" progId="Equation.DSMT4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571750"/>
                        <a:ext cx="129116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89" name="Object 29"/>
          <p:cNvGraphicFramePr>
            <a:graphicFrameLocks noChangeAspect="1"/>
          </p:cNvGraphicFramePr>
          <p:nvPr/>
        </p:nvGraphicFramePr>
        <p:xfrm>
          <a:off x="2593242" y="3022600"/>
          <a:ext cx="45475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5" name="Equation" r:id="rId14" imgW="241200" imgH="164880" progId="Equation.DSMT4">
                  <p:embed/>
                </p:oleObj>
              </mc:Choice>
              <mc:Fallback>
                <p:oleObj name="Equation" r:id="rId14" imgW="241200" imgH="164880" progId="Equation.DSMT4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3242" y="3022600"/>
                        <a:ext cx="454758" cy="3111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90" name="Object 30"/>
          <p:cNvGraphicFramePr>
            <a:graphicFrameLocks noChangeAspect="1"/>
          </p:cNvGraphicFramePr>
          <p:nvPr/>
        </p:nvGraphicFramePr>
        <p:xfrm>
          <a:off x="3962400" y="2571750"/>
          <a:ext cx="121073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6" name="Equation" r:id="rId16" imgW="660240" imgH="228600" progId="Equation.DSMT4">
                  <p:embed/>
                </p:oleObj>
              </mc:Choice>
              <mc:Fallback>
                <p:oleObj name="Equation" r:id="rId16" imgW="660240" imgH="228600" progId="Equation.DSMT4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571750"/>
                        <a:ext cx="1210733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91" name="Object 31"/>
          <p:cNvGraphicFramePr>
            <a:graphicFrameLocks noChangeAspect="1"/>
          </p:cNvGraphicFramePr>
          <p:nvPr/>
        </p:nvGraphicFramePr>
        <p:xfrm>
          <a:off x="4191000" y="3028950"/>
          <a:ext cx="5651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7" name="Equation" r:id="rId18" imgW="215640" imgH="164880" progId="Equation.DSMT4">
                  <p:embed/>
                </p:oleObj>
              </mc:Choice>
              <mc:Fallback>
                <p:oleObj name="Equation" r:id="rId18" imgW="215640" imgH="164880" progId="Equation.DSMT4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028950"/>
                        <a:ext cx="565150" cy="3175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92" name="Object 32"/>
          <p:cNvGraphicFramePr>
            <a:graphicFrameLocks noChangeAspect="1"/>
          </p:cNvGraphicFramePr>
          <p:nvPr/>
        </p:nvGraphicFramePr>
        <p:xfrm>
          <a:off x="5486400" y="2571750"/>
          <a:ext cx="11874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8" name="Equation" r:id="rId20" imgW="647640" imgH="228600" progId="Equation.DSMT4">
                  <p:embed/>
                </p:oleObj>
              </mc:Choice>
              <mc:Fallback>
                <p:oleObj name="Equation" r:id="rId20" imgW="647640" imgH="228600" progId="Equation.DSMT4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571750"/>
                        <a:ext cx="118745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93" name="Object 33"/>
          <p:cNvGraphicFramePr>
            <a:graphicFrameLocks noChangeAspect="1"/>
          </p:cNvGraphicFramePr>
          <p:nvPr/>
        </p:nvGraphicFramePr>
        <p:xfrm>
          <a:off x="5791200" y="3028950"/>
          <a:ext cx="703036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9" name="Equation" r:id="rId22" imgW="393480" imgH="177480" progId="Equation.DSMT4">
                  <p:embed/>
                </p:oleObj>
              </mc:Choice>
              <mc:Fallback>
                <p:oleObj name="Equation" r:id="rId22" imgW="393480" imgH="177480" progId="Equation.DSMT4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028950"/>
                        <a:ext cx="703036" cy="3175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94" name="Object 34"/>
          <p:cNvGraphicFramePr>
            <a:graphicFrameLocks noChangeAspect="1"/>
          </p:cNvGraphicFramePr>
          <p:nvPr/>
        </p:nvGraphicFramePr>
        <p:xfrm>
          <a:off x="7010400" y="2571750"/>
          <a:ext cx="123401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0" name="Equation" r:id="rId24" imgW="672840" imgH="228600" progId="Equation.DSMT4">
                  <p:embed/>
                </p:oleObj>
              </mc:Choice>
              <mc:Fallback>
                <p:oleObj name="Equation" r:id="rId24" imgW="672840" imgH="228600" progId="Equation.DSMT4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2571750"/>
                        <a:ext cx="1234017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95" name="Object 35"/>
          <p:cNvGraphicFramePr>
            <a:graphicFrameLocks noChangeAspect="1"/>
          </p:cNvGraphicFramePr>
          <p:nvPr/>
        </p:nvGraphicFramePr>
        <p:xfrm>
          <a:off x="7239000" y="3105150"/>
          <a:ext cx="730251" cy="329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1" name="Equation" r:id="rId26" imgW="393480" imgH="177480" progId="Equation.DSMT4">
                  <p:embed/>
                </p:oleObj>
              </mc:Choice>
              <mc:Fallback>
                <p:oleObj name="Equation" r:id="rId26" imgW="393480" imgH="177480" progId="Equation.DSMT4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105150"/>
                        <a:ext cx="730251" cy="329791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6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6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6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6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6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6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66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66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6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b="1" dirty="0"/>
              <a:t>Draw the graph of the following function.</a:t>
            </a: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36"/>
          <p:cNvGrpSpPr/>
          <p:nvPr/>
        </p:nvGrpSpPr>
        <p:grpSpPr>
          <a:xfrm>
            <a:off x="228600" y="781050"/>
            <a:ext cx="5499100" cy="919370"/>
            <a:chOff x="228600" y="781050"/>
            <a:chExt cx="5499100" cy="919370"/>
          </a:xfrm>
        </p:grpSpPr>
        <p:sp>
          <p:nvSpPr>
            <p:cNvPr id="34" name="TextBox 33"/>
            <p:cNvSpPr txBox="1"/>
            <p:nvPr/>
          </p:nvSpPr>
          <p:spPr>
            <a:xfrm>
              <a:off x="228600" y="1043285"/>
              <a:ext cx="4953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5. Graph the exponential function</a:t>
              </a:r>
            </a:p>
          </p:txBody>
        </p:sp>
        <p:graphicFrame>
          <p:nvGraphicFramePr>
            <p:cNvPr id="66584" name="Object 24"/>
            <p:cNvGraphicFramePr>
              <a:graphicFrameLocks noChangeAspect="1"/>
            </p:cNvGraphicFramePr>
            <p:nvPr/>
          </p:nvGraphicFramePr>
          <p:xfrm>
            <a:off x="4584700" y="781050"/>
            <a:ext cx="1143000" cy="9193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13" name="Equation" r:id="rId4" imgW="583920" imgH="469800" progId="Equation.DSMT4">
                    <p:embed/>
                  </p:oleObj>
                </mc:Choice>
                <mc:Fallback>
                  <p:oleObj name="Equation" r:id="rId4" imgW="583920" imgH="469800" progId="Equation.DSMT4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84700" y="781050"/>
                          <a:ext cx="1143000" cy="9193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7598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6950" y="1581150"/>
            <a:ext cx="43624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418</Words>
  <Application>Microsoft Office PowerPoint</Application>
  <PresentationFormat>On-screen Show (16:9)</PresentationFormat>
  <Paragraphs>81</Paragraphs>
  <Slides>13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Cambria</vt:lpstr>
      <vt:lpstr>Cambria Math</vt:lpstr>
      <vt:lpstr>Times New Roman</vt:lpstr>
      <vt:lpstr>Office Theme</vt:lpstr>
      <vt:lpstr>Equation</vt:lpstr>
      <vt:lpstr>Exponential Functions</vt:lpstr>
      <vt:lpstr>EXPONENTIAL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169</cp:revision>
  <dcterms:created xsi:type="dcterms:W3CDTF">2016-12-20T05:05:08Z</dcterms:created>
  <dcterms:modified xsi:type="dcterms:W3CDTF">2017-03-30T20:41:51Z</dcterms:modified>
</cp:coreProperties>
</file>